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Red Hat Display" panose="020B0604020202020204" charset="0"/>
      <p:regular r:id="rId17"/>
    </p:embeddedFont>
    <p:embeddedFont>
      <p:font typeface="Sensei" panose="020B0604020202020204" charset="0"/>
      <p:regular r:id="rId18"/>
    </p:embeddedFont>
    <p:embeddedFont>
      <p:font typeface="TT Hove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are a starup f&amp;B restaurant.</a:t>
            </a:r>
          </a:p>
          <a:p>
            <a:endParaRPr lang="en-US"/>
          </a:p>
          <a:p>
            <a:r>
              <a:rPr lang="en-US"/>
              <a:t>CHOOSE STAR SCHEMA- </a:t>
            </a:r>
          </a:p>
          <a:p>
            <a:r>
              <a:rPr lang="en-US"/>
              <a:t>efficient at storing data, maintaining history, and updating data by reducing the duplication of repetitive business definitions.</a:t>
            </a:r>
          </a:p>
          <a:p>
            <a:endParaRPr lang="en-US"/>
          </a:p>
          <a:p>
            <a:r>
              <a:rPr lang="en-US"/>
              <a:t>1)  simple to understand and implement</a:t>
            </a:r>
          </a:p>
          <a:p>
            <a:r>
              <a:rPr lang="en-US"/>
              <a:t>enable users to slice and dice the data however they see fit,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2) Great for simple queries because of their reduced dependency on joins when accessing the data</a:t>
            </a:r>
          </a:p>
          <a:p>
            <a:endParaRPr lang="en-US"/>
          </a:p>
          <a:p>
            <a:r>
              <a:rPr lang="en-US"/>
              <a:t>3) Computationally quick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7171364" flipV="1">
            <a:off x="-3589466" y="51905"/>
            <a:ext cx="9506614" cy="7438925"/>
          </a:xfrm>
          <a:custGeom>
            <a:avLst/>
            <a:gdLst/>
            <a:ahLst/>
            <a:cxnLst/>
            <a:rect l="l" t="t" r="r" b="b"/>
            <a:pathLst>
              <a:path w="9506614" h="7438925">
                <a:moveTo>
                  <a:pt x="0" y="7438925"/>
                </a:moveTo>
                <a:lnTo>
                  <a:pt x="9506614" y="7438925"/>
                </a:lnTo>
                <a:lnTo>
                  <a:pt x="9506614" y="0"/>
                </a:lnTo>
                <a:lnTo>
                  <a:pt x="0" y="0"/>
                </a:lnTo>
                <a:lnTo>
                  <a:pt x="0" y="74389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3016337" y="5338912"/>
            <a:ext cx="12255327" cy="9896176"/>
          </a:xfrm>
          <a:custGeom>
            <a:avLst/>
            <a:gdLst/>
            <a:ahLst/>
            <a:cxnLst/>
            <a:rect l="l" t="t" r="r" b="b"/>
            <a:pathLst>
              <a:path w="12255327" h="9896176">
                <a:moveTo>
                  <a:pt x="0" y="0"/>
                </a:moveTo>
                <a:lnTo>
                  <a:pt x="12255326" y="0"/>
                </a:lnTo>
                <a:lnTo>
                  <a:pt x="12255326" y="9896176"/>
                </a:lnTo>
                <a:lnTo>
                  <a:pt x="0" y="989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10534">
            <a:off x="12427303" y="74901"/>
            <a:ext cx="9506614" cy="7438925"/>
          </a:xfrm>
          <a:custGeom>
            <a:avLst/>
            <a:gdLst/>
            <a:ahLst/>
            <a:cxnLst/>
            <a:rect l="l" t="t" r="r" b="b"/>
            <a:pathLst>
              <a:path w="9506614" h="7438925">
                <a:moveTo>
                  <a:pt x="0" y="0"/>
                </a:moveTo>
                <a:lnTo>
                  <a:pt x="9506614" y="0"/>
                </a:lnTo>
                <a:lnTo>
                  <a:pt x="9506614" y="7438925"/>
                </a:lnTo>
                <a:lnTo>
                  <a:pt x="0" y="743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59248" flipH="1">
            <a:off x="13722462" y="7164080"/>
            <a:ext cx="1922783" cy="1974968"/>
          </a:xfrm>
          <a:custGeom>
            <a:avLst/>
            <a:gdLst/>
            <a:ahLst/>
            <a:cxnLst/>
            <a:rect l="l" t="t" r="r" b="b"/>
            <a:pathLst>
              <a:path w="1922783" h="1974968">
                <a:moveTo>
                  <a:pt x="1922783" y="0"/>
                </a:moveTo>
                <a:lnTo>
                  <a:pt x="0" y="0"/>
                </a:lnTo>
                <a:lnTo>
                  <a:pt x="0" y="1974968"/>
                </a:lnTo>
                <a:lnTo>
                  <a:pt x="1922783" y="1974968"/>
                </a:lnTo>
                <a:lnTo>
                  <a:pt x="1922783" y="0"/>
                </a:lnTo>
                <a:close/>
              </a:path>
            </a:pathLst>
          </a:custGeom>
          <a:blipFill>
            <a:blip r:embed="rId4"/>
            <a:stretch>
              <a:fillRect t="-3128" b="-312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64466" y="3580333"/>
            <a:ext cx="14959068" cy="402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6"/>
              </a:lnSpc>
            </a:pPr>
            <a:r>
              <a:rPr lang="en-US" sz="11367">
                <a:solidFill>
                  <a:srgbClr val="48221F"/>
                </a:solidFill>
                <a:latin typeface="Sensei"/>
              </a:rPr>
              <a:t>HK Curries RESTAURANT</a:t>
            </a:r>
          </a:p>
        </p:txBody>
      </p:sp>
      <p:sp>
        <p:nvSpPr>
          <p:cNvPr id="7" name="Freeform 7"/>
          <p:cNvSpPr/>
          <p:nvPr/>
        </p:nvSpPr>
        <p:spPr>
          <a:xfrm rot="-554053">
            <a:off x="2459898" y="8149298"/>
            <a:ext cx="2032246" cy="2218004"/>
          </a:xfrm>
          <a:custGeom>
            <a:avLst/>
            <a:gdLst/>
            <a:ahLst/>
            <a:cxnLst/>
            <a:rect l="l" t="t" r="r" b="b"/>
            <a:pathLst>
              <a:path w="2032246" h="2218004">
                <a:moveTo>
                  <a:pt x="0" y="0"/>
                </a:moveTo>
                <a:lnTo>
                  <a:pt x="2032245" y="0"/>
                </a:lnTo>
                <a:lnTo>
                  <a:pt x="2032245" y="2218004"/>
                </a:lnTo>
                <a:lnTo>
                  <a:pt x="0" y="221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63891" y="891950"/>
            <a:ext cx="5585950" cy="112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2"/>
              </a:lnSpc>
            </a:pPr>
            <a:r>
              <a:rPr lang="en-US" sz="4477">
                <a:solidFill>
                  <a:srgbClr val="48221F"/>
                </a:solidFill>
                <a:latin typeface="Sensei"/>
              </a:rPr>
              <a:t>INDUSTRY PERSPECTIVE BIG DATA</a:t>
            </a:r>
          </a:p>
        </p:txBody>
      </p:sp>
      <p:sp>
        <p:nvSpPr>
          <p:cNvPr id="9" name="AutoShape 9"/>
          <p:cNvSpPr/>
          <p:nvPr/>
        </p:nvSpPr>
        <p:spPr>
          <a:xfrm>
            <a:off x="5656857" y="9721292"/>
            <a:ext cx="2171589" cy="0"/>
          </a:xfrm>
          <a:prstGeom prst="line">
            <a:avLst/>
          </a:prstGeom>
          <a:ln w="38100" cap="flat">
            <a:solidFill>
              <a:srgbClr val="48221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5557609" y="7906385"/>
            <a:ext cx="2730391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48221F"/>
                </a:solidFill>
                <a:latin typeface="Canva Sans"/>
              </a:rPr>
              <a:t>By: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8221F"/>
                </a:solidFill>
                <a:latin typeface="Canva Sans"/>
              </a:rPr>
              <a:t>Ketan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8221F"/>
                </a:solidFill>
                <a:latin typeface="Canva Sans"/>
              </a:rPr>
              <a:t>Rahul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8221F"/>
                </a:solidFill>
                <a:latin typeface="Canva Sans"/>
              </a:rPr>
              <a:t>Praveen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98866" y="311848"/>
            <a:ext cx="2943344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7000">
                <a:solidFill>
                  <a:srgbClr val="613834"/>
                </a:solidFill>
                <a:latin typeface="Sensei"/>
              </a:rPr>
              <a:t>AGENDA</a:t>
            </a:r>
          </a:p>
        </p:txBody>
      </p:sp>
      <p:sp>
        <p:nvSpPr>
          <p:cNvPr id="3" name="Freeform 3"/>
          <p:cNvSpPr/>
          <p:nvPr/>
        </p:nvSpPr>
        <p:spPr>
          <a:xfrm>
            <a:off x="3504059" y="2079934"/>
            <a:ext cx="1236926" cy="998818"/>
          </a:xfrm>
          <a:custGeom>
            <a:avLst/>
            <a:gdLst/>
            <a:ahLst/>
            <a:cxnLst/>
            <a:rect l="l" t="t" r="r" b="b"/>
            <a:pathLst>
              <a:path w="1236926" h="998818">
                <a:moveTo>
                  <a:pt x="0" y="0"/>
                </a:moveTo>
                <a:lnTo>
                  <a:pt x="1236926" y="0"/>
                </a:lnTo>
                <a:lnTo>
                  <a:pt x="1236926" y="998817"/>
                </a:lnTo>
                <a:lnTo>
                  <a:pt x="0" y="998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37387" y="3526426"/>
            <a:ext cx="1542576" cy="998818"/>
          </a:xfrm>
          <a:custGeom>
            <a:avLst/>
            <a:gdLst/>
            <a:ahLst/>
            <a:cxnLst/>
            <a:rect l="l" t="t" r="r" b="b"/>
            <a:pathLst>
              <a:path w="1542576" h="998818">
                <a:moveTo>
                  <a:pt x="0" y="0"/>
                </a:moveTo>
                <a:lnTo>
                  <a:pt x="1542576" y="0"/>
                </a:lnTo>
                <a:lnTo>
                  <a:pt x="1542576" y="998818"/>
                </a:lnTo>
                <a:lnTo>
                  <a:pt x="0" y="99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24353" y="4910144"/>
            <a:ext cx="1196338" cy="806033"/>
          </a:xfrm>
          <a:custGeom>
            <a:avLst/>
            <a:gdLst/>
            <a:ahLst/>
            <a:cxnLst/>
            <a:rect l="l" t="t" r="r" b="b"/>
            <a:pathLst>
              <a:path w="1196338" h="806033">
                <a:moveTo>
                  <a:pt x="0" y="0"/>
                </a:moveTo>
                <a:lnTo>
                  <a:pt x="1196338" y="0"/>
                </a:lnTo>
                <a:lnTo>
                  <a:pt x="1196338" y="806033"/>
                </a:lnTo>
                <a:lnTo>
                  <a:pt x="0" y="806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51636" y="1965634"/>
            <a:ext cx="9037805" cy="93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2"/>
              </a:lnSpc>
              <a:spcBef>
                <a:spcPct val="0"/>
              </a:spcBef>
            </a:pPr>
            <a:r>
              <a:rPr lang="en-US" sz="5430">
                <a:solidFill>
                  <a:srgbClr val="613834"/>
                </a:solidFill>
                <a:latin typeface="Sensei"/>
              </a:rPr>
              <a:t>SCHEMA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3394" y="3405626"/>
            <a:ext cx="7044088" cy="94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8"/>
              </a:lnSpc>
              <a:spcBef>
                <a:spcPct val="0"/>
              </a:spcBef>
            </a:pPr>
            <a:r>
              <a:rPr lang="en-US" sz="5434">
                <a:solidFill>
                  <a:srgbClr val="613834"/>
                </a:solidFill>
                <a:latin typeface="Sensei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61903" y="4748114"/>
            <a:ext cx="9688709" cy="93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2"/>
              </a:lnSpc>
              <a:spcBef>
                <a:spcPct val="0"/>
              </a:spcBef>
            </a:pPr>
            <a:r>
              <a:rPr lang="en-US" sz="5430">
                <a:solidFill>
                  <a:srgbClr val="613834"/>
                </a:solidFill>
                <a:latin typeface="Sensei"/>
              </a:rPr>
              <a:t> GOVERANCE AND DATA SECURITY</a:t>
            </a:r>
          </a:p>
        </p:txBody>
      </p:sp>
      <p:sp>
        <p:nvSpPr>
          <p:cNvPr id="9" name="Freeform 9"/>
          <p:cNvSpPr/>
          <p:nvPr/>
        </p:nvSpPr>
        <p:spPr>
          <a:xfrm>
            <a:off x="3524353" y="6087403"/>
            <a:ext cx="1365048" cy="1007033"/>
          </a:xfrm>
          <a:custGeom>
            <a:avLst/>
            <a:gdLst/>
            <a:ahLst/>
            <a:cxnLst/>
            <a:rect l="l" t="t" r="r" b="b"/>
            <a:pathLst>
              <a:path w="1365048" h="1007033">
                <a:moveTo>
                  <a:pt x="0" y="0"/>
                </a:moveTo>
                <a:lnTo>
                  <a:pt x="1365048" y="0"/>
                </a:lnTo>
                <a:lnTo>
                  <a:pt x="1365048" y="1007033"/>
                </a:lnTo>
                <a:lnTo>
                  <a:pt x="0" y="1007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48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51629" y="6191342"/>
            <a:ext cx="7223244" cy="93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1"/>
              </a:lnSpc>
              <a:spcBef>
                <a:spcPct val="0"/>
              </a:spcBef>
            </a:pPr>
            <a:r>
              <a:rPr lang="en-US" sz="5429">
                <a:solidFill>
                  <a:srgbClr val="613834"/>
                </a:solidFill>
                <a:latin typeface="Sensei"/>
              </a:rPr>
              <a:t>CLOUD VS TRADITIONAL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91597" y="7679862"/>
            <a:ext cx="6304240" cy="930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1"/>
              </a:lnSpc>
              <a:spcBef>
                <a:spcPct val="0"/>
              </a:spcBef>
            </a:pPr>
            <a:r>
              <a:rPr lang="en-US" sz="5365">
                <a:solidFill>
                  <a:srgbClr val="613834"/>
                </a:solidFill>
                <a:latin typeface="Sensei"/>
              </a:rPr>
              <a:t>TOOLS / APPLICATIONS</a:t>
            </a:r>
          </a:p>
        </p:txBody>
      </p:sp>
      <p:sp>
        <p:nvSpPr>
          <p:cNvPr id="12" name="Freeform 12"/>
          <p:cNvSpPr/>
          <p:nvPr/>
        </p:nvSpPr>
        <p:spPr>
          <a:xfrm>
            <a:off x="3841449" y="7465911"/>
            <a:ext cx="730857" cy="889932"/>
          </a:xfrm>
          <a:custGeom>
            <a:avLst/>
            <a:gdLst/>
            <a:ahLst/>
            <a:cxnLst/>
            <a:rect l="l" t="t" r="r" b="b"/>
            <a:pathLst>
              <a:path w="730857" h="889932">
                <a:moveTo>
                  <a:pt x="0" y="0"/>
                </a:moveTo>
                <a:lnTo>
                  <a:pt x="730856" y="0"/>
                </a:lnTo>
                <a:lnTo>
                  <a:pt x="730856" y="889932"/>
                </a:lnTo>
                <a:lnTo>
                  <a:pt x="0" y="889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77052">
            <a:off x="4237036" y="7498928"/>
            <a:ext cx="4982088" cy="3400275"/>
          </a:xfrm>
          <a:custGeom>
            <a:avLst/>
            <a:gdLst/>
            <a:ahLst/>
            <a:cxnLst/>
            <a:rect l="l" t="t" r="r" b="b"/>
            <a:pathLst>
              <a:path w="4982088" h="3400275">
                <a:moveTo>
                  <a:pt x="0" y="0"/>
                </a:moveTo>
                <a:lnTo>
                  <a:pt x="4982089" y="0"/>
                </a:lnTo>
                <a:lnTo>
                  <a:pt x="4982089" y="3400276"/>
                </a:lnTo>
                <a:lnTo>
                  <a:pt x="0" y="3400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56386"/>
              </p:ext>
            </p:extLst>
          </p:nvPr>
        </p:nvGraphicFramePr>
        <p:xfrm>
          <a:off x="6728080" y="844908"/>
          <a:ext cx="2042849" cy="6761118"/>
        </p:xfrm>
        <a:graphic>
          <a:graphicData uri="http://schemas.openxmlformats.org/drawingml/2006/table">
            <a:tbl>
              <a:tblPr/>
              <a:tblGrid>
                <a:gridCol w="204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374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FFFFFF"/>
                          </a:solidFill>
                          <a:latin typeface="Sensei"/>
                        </a:rPr>
                        <a:t>ORDERS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2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47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Order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47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Employee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47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Customer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47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Item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347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FFFFFF"/>
                          </a:solidFill>
                          <a:latin typeface="Sensei"/>
                        </a:rPr>
                        <a:t>Inventory ID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494558"/>
              </p:ext>
            </p:extLst>
          </p:nvPr>
        </p:nvGraphicFramePr>
        <p:xfrm>
          <a:off x="1577914" y="5463632"/>
          <a:ext cx="2091666" cy="3943351"/>
        </p:xfrm>
        <a:graphic>
          <a:graphicData uri="http://schemas.openxmlformats.org/drawingml/2006/table">
            <a:tbl>
              <a:tblPr/>
              <a:tblGrid>
                <a:gridCol w="2091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254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Sensei"/>
                        </a:rPr>
                        <a:t>Customers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A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26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ensei"/>
                        </a:rPr>
                        <a:t>Customer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26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ensei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26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FFFFFF"/>
                          </a:solidFill>
                          <a:latin typeface="Sensei"/>
                        </a:rPr>
                        <a:t>Payment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5844"/>
              </p:ext>
            </p:extLst>
          </p:nvPr>
        </p:nvGraphicFramePr>
        <p:xfrm>
          <a:off x="1580457" y="1111608"/>
          <a:ext cx="1814435" cy="3617670"/>
        </p:xfrm>
        <a:graphic>
          <a:graphicData uri="http://schemas.openxmlformats.org/drawingml/2006/table">
            <a:tbl>
              <a:tblPr/>
              <a:tblGrid>
                <a:gridCol w="1814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135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Sensei"/>
                        </a:rPr>
                        <a:t>Employees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A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09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Employee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95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FFFFFF"/>
                          </a:solidFill>
                          <a:latin typeface="Sensei"/>
                        </a:rPr>
                        <a:t>Name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3959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FFFFFF"/>
                          </a:solidFill>
                          <a:latin typeface="Sensei"/>
                        </a:rPr>
                        <a:t>Position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196405"/>
              </p:ext>
            </p:extLst>
          </p:nvPr>
        </p:nvGraphicFramePr>
        <p:xfrm>
          <a:off x="15595469" y="844908"/>
          <a:ext cx="2174619" cy="4152900"/>
        </p:xfrm>
        <a:graphic>
          <a:graphicData uri="http://schemas.openxmlformats.org/drawingml/2006/table">
            <a:tbl>
              <a:tblPr/>
              <a:tblGrid>
                <a:gridCol w="2174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136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Sensei"/>
                        </a:rPr>
                        <a:t>MenuITems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A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180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FFFFFF"/>
                          </a:solidFill>
                          <a:latin typeface="Sensei"/>
                        </a:rPr>
                        <a:t>Item ID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180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Sensei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180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FFFFFF"/>
                          </a:solidFill>
                          <a:latin typeface="Sensei"/>
                        </a:rPr>
                        <a:t>Price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018645"/>
              </p:ext>
            </p:extLst>
          </p:nvPr>
        </p:nvGraphicFramePr>
        <p:xfrm>
          <a:off x="15665604" y="5756873"/>
          <a:ext cx="2327481" cy="2943226"/>
        </p:xfrm>
        <a:graphic>
          <a:graphicData uri="http://schemas.openxmlformats.org/drawingml/2006/table">
            <a:tbl>
              <a:tblPr/>
              <a:tblGrid>
                <a:gridCol w="2327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131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FFFFFF"/>
                          </a:solidFill>
                          <a:latin typeface="Sensei Bold"/>
                        </a:rPr>
                        <a:t>Ingredients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A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957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Ingredient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0957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FFFFFF"/>
                          </a:solidFill>
                          <a:latin typeface="Sensei"/>
                        </a:rPr>
                        <a:t>Quantity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446286" y="-82192"/>
            <a:ext cx="762247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613834"/>
                </a:solidFill>
                <a:latin typeface="Sensei"/>
              </a:rPr>
              <a:t>STAR SCHEMA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06254" y="8415702"/>
            <a:ext cx="2821756" cy="28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  <a:spcBef>
                <a:spcPct val="0"/>
              </a:spcBef>
            </a:pPr>
            <a:r>
              <a:rPr lang="en-US" sz="2196" dirty="0">
                <a:solidFill>
                  <a:srgbClr val="000000"/>
                </a:solidFill>
                <a:latin typeface="Canva Sans Bold"/>
              </a:rPr>
              <a:t>Facts Tables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4819" y="9739757"/>
            <a:ext cx="2821756" cy="28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  <a:spcBef>
                <a:spcPct val="0"/>
              </a:spcBef>
            </a:pPr>
            <a:r>
              <a:rPr lang="en-US" sz="2196">
                <a:solidFill>
                  <a:srgbClr val="000000"/>
                </a:solidFill>
                <a:latin typeface="Canva Sans Bold"/>
              </a:rPr>
              <a:t>Dimension Table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71330" y="9739757"/>
            <a:ext cx="2821756" cy="28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  <a:spcBef>
                <a:spcPct val="0"/>
              </a:spcBef>
            </a:pPr>
            <a:r>
              <a:rPr lang="en-US" sz="2196">
                <a:solidFill>
                  <a:srgbClr val="000000"/>
                </a:solidFill>
                <a:latin typeface="Canva Sans Bold"/>
              </a:rPr>
              <a:t>Dimension Table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358517"/>
              </p:ext>
            </p:extLst>
          </p:nvPr>
        </p:nvGraphicFramePr>
        <p:xfrm>
          <a:off x="10952795" y="581383"/>
          <a:ext cx="2174619" cy="7770769"/>
        </p:xfrm>
        <a:graphic>
          <a:graphicData uri="http://schemas.openxmlformats.org/drawingml/2006/table">
            <a:tbl>
              <a:tblPr/>
              <a:tblGrid>
                <a:gridCol w="2174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8261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Inventory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2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41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Ingredient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041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Item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41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Employee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041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Customer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041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Sensei"/>
                        </a:rPr>
                        <a:t>Inventory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0418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FFFFFF"/>
                          </a:solidFill>
                          <a:latin typeface="Sensei"/>
                        </a:rPr>
                        <a:t>Order ID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2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AutoShape 13"/>
          <p:cNvSpPr/>
          <p:nvPr/>
        </p:nvSpPr>
        <p:spPr>
          <a:xfrm flipH="1">
            <a:off x="4045961" y="5463632"/>
            <a:ext cx="2326413" cy="1547150"/>
          </a:xfrm>
          <a:prstGeom prst="line">
            <a:avLst/>
          </a:prstGeom>
          <a:ln w="95250" cap="flat">
            <a:solidFill>
              <a:srgbClr val="48221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flipH="1" flipV="1">
            <a:off x="3955624" y="2781325"/>
            <a:ext cx="2416750" cy="1165331"/>
          </a:xfrm>
          <a:prstGeom prst="line">
            <a:avLst/>
          </a:prstGeom>
          <a:ln w="95250" cap="flat">
            <a:solidFill>
              <a:srgbClr val="48221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V="1">
            <a:off x="13193434" y="2515072"/>
            <a:ext cx="1891570" cy="1079272"/>
          </a:xfrm>
          <a:prstGeom prst="line">
            <a:avLst/>
          </a:prstGeom>
          <a:ln w="95250" cap="flat">
            <a:solidFill>
              <a:srgbClr val="48221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AutoShape 16"/>
          <p:cNvSpPr/>
          <p:nvPr/>
        </p:nvSpPr>
        <p:spPr>
          <a:xfrm>
            <a:off x="13193434" y="6875292"/>
            <a:ext cx="2174619" cy="497512"/>
          </a:xfrm>
          <a:prstGeom prst="line">
            <a:avLst/>
          </a:prstGeom>
          <a:ln w="95250" cap="flat">
            <a:solidFill>
              <a:srgbClr val="48221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AutoShape 17"/>
          <p:cNvSpPr/>
          <p:nvPr/>
        </p:nvSpPr>
        <p:spPr>
          <a:xfrm flipH="1">
            <a:off x="9147310" y="6875292"/>
            <a:ext cx="1269822" cy="253456"/>
          </a:xfrm>
          <a:prstGeom prst="line">
            <a:avLst/>
          </a:prstGeom>
          <a:ln w="95250" cap="flat">
            <a:solidFill>
              <a:srgbClr val="48221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262" y="3517644"/>
            <a:ext cx="2348099" cy="1540260"/>
            <a:chOff x="0" y="0"/>
            <a:chExt cx="615243" cy="403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5243" cy="403575"/>
            </a:xfrm>
            <a:custGeom>
              <a:avLst/>
              <a:gdLst/>
              <a:ahLst/>
              <a:cxnLst/>
              <a:rect l="l" t="t" r="r" b="b"/>
              <a:pathLst>
                <a:path w="615243" h="403575">
                  <a:moveTo>
                    <a:pt x="168152" y="0"/>
                  </a:moveTo>
                  <a:lnTo>
                    <a:pt x="447091" y="0"/>
                  </a:lnTo>
                  <a:cubicBezTo>
                    <a:pt x="539959" y="0"/>
                    <a:pt x="615243" y="75284"/>
                    <a:pt x="615243" y="168152"/>
                  </a:cubicBezTo>
                  <a:lnTo>
                    <a:pt x="615243" y="235423"/>
                  </a:lnTo>
                  <a:cubicBezTo>
                    <a:pt x="615243" y="328291"/>
                    <a:pt x="539959" y="403575"/>
                    <a:pt x="447091" y="403575"/>
                  </a:cubicBezTo>
                  <a:lnTo>
                    <a:pt x="168152" y="403575"/>
                  </a:lnTo>
                  <a:cubicBezTo>
                    <a:pt x="75284" y="403575"/>
                    <a:pt x="0" y="328291"/>
                    <a:pt x="0" y="235423"/>
                  </a:cubicBezTo>
                  <a:lnTo>
                    <a:pt x="0" y="168152"/>
                  </a:lnTo>
                  <a:cubicBezTo>
                    <a:pt x="0" y="75284"/>
                    <a:pt x="75284" y="0"/>
                    <a:pt x="168152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15243" cy="45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Amazon RDS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(online orders)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8434" y="1947956"/>
            <a:ext cx="3652437" cy="1162091"/>
            <a:chOff x="0" y="0"/>
            <a:chExt cx="957003" cy="3044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7003" cy="304488"/>
            </a:xfrm>
            <a:custGeom>
              <a:avLst/>
              <a:gdLst/>
              <a:ahLst/>
              <a:cxnLst/>
              <a:rect l="l" t="t" r="r" b="b"/>
              <a:pathLst>
                <a:path w="957003" h="304488">
                  <a:moveTo>
                    <a:pt x="0" y="0"/>
                  </a:moveTo>
                  <a:lnTo>
                    <a:pt x="957003" y="0"/>
                  </a:lnTo>
                  <a:lnTo>
                    <a:pt x="957003" y="304488"/>
                  </a:lnTo>
                  <a:lnTo>
                    <a:pt x="0" y="304488"/>
                  </a:lnTo>
                  <a:close/>
                </a:path>
              </a:pathLst>
            </a:custGeom>
            <a:solidFill>
              <a:srgbClr val="48221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57003" cy="361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</a:rPr>
                <a:t>DATA SOURCES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18520" y="1947956"/>
            <a:ext cx="5607286" cy="1210890"/>
            <a:chOff x="0" y="0"/>
            <a:chExt cx="1469208" cy="3172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69208" cy="317275"/>
            </a:xfrm>
            <a:custGeom>
              <a:avLst/>
              <a:gdLst/>
              <a:ahLst/>
              <a:cxnLst/>
              <a:rect l="l" t="t" r="r" b="b"/>
              <a:pathLst>
                <a:path w="1469208" h="317275">
                  <a:moveTo>
                    <a:pt x="0" y="0"/>
                  </a:moveTo>
                  <a:lnTo>
                    <a:pt x="1469208" y="0"/>
                  </a:lnTo>
                  <a:lnTo>
                    <a:pt x="1469208" y="317275"/>
                  </a:lnTo>
                  <a:lnTo>
                    <a:pt x="0" y="317275"/>
                  </a:lnTo>
                  <a:close/>
                </a:path>
              </a:pathLst>
            </a:custGeom>
            <a:solidFill>
              <a:srgbClr val="48221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69208" cy="374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</a:rPr>
                <a:t>ETL &amp; DATA WAREHOUSING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53455" y="1947956"/>
            <a:ext cx="2324144" cy="1162091"/>
            <a:chOff x="0" y="0"/>
            <a:chExt cx="608967" cy="304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8967" cy="304488"/>
            </a:xfrm>
            <a:custGeom>
              <a:avLst/>
              <a:gdLst/>
              <a:ahLst/>
              <a:cxnLst/>
              <a:rect l="l" t="t" r="r" b="b"/>
              <a:pathLst>
                <a:path w="608967" h="304488">
                  <a:moveTo>
                    <a:pt x="0" y="0"/>
                  </a:moveTo>
                  <a:lnTo>
                    <a:pt x="608967" y="0"/>
                  </a:lnTo>
                  <a:lnTo>
                    <a:pt x="608967" y="304488"/>
                  </a:lnTo>
                  <a:lnTo>
                    <a:pt x="0" y="304488"/>
                  </a:lnTo>
                  <a:close/>
                </a:path>
              </a:pathLst>
            </a:custGeom>
            <a:solidFill>
              <a:srgbClr val="48221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608967" cy="361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</a:rPr>
                <a:t>ANALYTICS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57948" y="7325399"/>
            <a:ext cx="5035396" cy="1067907"/>
            <a:chOff x="0" y="0"/>
            <a:chExt cx="1319362" cy="2798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9362" cy="279810"/>
            </a:xfrm>
            <a:custGeom>
              <a:avLst/>
              <a:gdLst/>
              <a:ahLst/>
              <a:cxnLst/>
              <a:rect l="l" t="t" r="r" b="b"/>
              <a:pathLst>
                <a:path w="1319362" h="279810">
                  <a:moveTo>
                    <a:pt x="0" y="0"/>
                  </a:moveTo>
                  <a:lnTo>
                    <a:pt x="1319362" y="0"/>
                  </a:lnTo>
                  <a:lnTo>
                    <a:pt x="1319362" y="279810"/>
                  </a:lnTo>
                  <a:lnTo>
                    <a:pt x="0" y="279810"/>
                  </a:lnTo>
                  <a:close/>
                </a:path>
              </a:pathLst>
            </a:custGeom>
            <a:solidFill>
              <a:srgbClr val="48221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19362" cy="327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anva Sans"/>
                </a:rPr>
                <a:t>SECURITY &amp; COMPLIANCE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202632" y="1947956"/>
            <a:ext cx="2578225" cy="1210890"/>
            <a:chOff x="0" y="0"/>
            <a:chExt cx="675540" cy="3172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5540" cy="317275"/>
            </a:xfrm>
            <a:custGeom>
              <a:avLst/>
              <a:gdLst/>
              <a:ahLst/>
              <a:cxnLst/>
              <a:rect l="l" t="t" r="r" b="b"/>
              <a:pathLst>
                <a:path w="675540" h="317275">
                  <a:moveTo>
                    <a:pt x="0" y="0"/>
                  </a:moveTo>
                  <a:lnTo>
                    <a:pt x="675540" y="0"/>
                  </a:lnTo>
                  <a:lnTo>
                    <a:pt x="675540" y="317275"/>
                  </a:lnTo>
                  <a:lnTo>
                    <a:pt x="0" y="317275"/>
                  </a:lnTo>
                  <a:close/>
                </a:path>
              </a:pathLst>
            </a:custGeom>
            <a:solidFill>
              <a:srgbClr val="48221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675540" cy="374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</a:rPr>
                <a:t> REPORTING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90871" y="4715543"/>
            <a:ext cx="2738157" cy="1889913"/>
            <a:chOff x="0" y="0"/>
            <a:chExt cx="717445" cy="4951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17445" cy="495190"/>
            </a:xfrm>
            <a:custGeom>
              <a:avLst/>
              <a:gdLst/>
              <a:ahLst/>
              <a:cxnLst/>
              <a:rect l="l" t="t" r="r" b="b"/>
              <a:pathLst>
                <a:path w="717445" h="495190">
                  <a:moveTo>
                    <a:pt x="144198" y="0"/>
                  </a:moveTo>
                  <a:lnTo>
                    <a:pt x="573247" y="0"/>
                  </a:lnTo>
                  <a:cubicBezTo>
                    <a:pt x="611491" y="0"/>
                    <a:pt x="648168" y="15192"/>
                    <a:pt x="675211" y="42235"/>
                  </a:cubicBezTo>
                  <a:cubicBezTo>
                    <a:pt x="702253" y="69277"/>
                    <a:pt x="717445" y="105955"/>
                    <a:pt x="717445" y="144198"/>
                  </a:cubicBezTo>
                  <a:lnTo>
                    <a:pt x="717445" y="350992"/>
                  </a:lnTo>
                  <a:cubicBezTo>
                    <a:pt x="717445" y="389236"/>
                    <a:pt x="702253" y="425913"/>
                    <a:pt x="675211" y="452956"/>
                  </a:cubicBezTo>
                  <a:cubicBezTo>
                    <a:pt x="648168" y="479998"/>
                    <a:pt x="611491" y="495190"/>
                    <a:pt x="573247" y="495190"/>
                  </a:cubicBezTo>
                  <a:lnTo>
                    <a:pt x="144198" y="495190"/>
                  </a:lnTo>
                  <a:cubicBezTo>
                    <a:pt x="105955" y="495190"/>
                    <a:pt x="69277" y="479998"/>
                    <a:pt x="42235" y="452956"/>
                  </a:cubicBezTo>
                  <a:cubicBezTo>
                    <a:pt x="15192" y="425913"/>
                    <a:pt x="0" y="389236"/>
                    <a:pt x="0" y="350992"/>
                  </a:cubicBezTo>
                  <a:lnTo>
                    <a:pt x="0" y="144198"/>
                  </a:lnTo>
                  <a:cubicBezTo>
                    <a:pt x="0" y="105955"/>
                    <a:pt x="15192" y="69277"/>
                    <a:pt x="42235" y="42235"/>
                  </a:cubicBezTo>
                  <a:cubicBezTo>
                    <a:pt x="69277" y="15192"/>
                    <a:pt x="105955" y="0"/>
                    <a:pt x="144198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17445" cy="542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ETL: AWS Glue for data transformation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921078" y="4270711"/>
            <a:ext cx="2348099" cy="1880176"/>
            <a:chOff x="0" y="0"/>
            <a:chExt cx="615243" cy="4926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5243" cy="492639"/>
            </a:xfrm>
            <a:custGeom>
              <a:avLst/>
              <a:gdLst/>
              <a:ahLst/>
              <a:cxnLst/>
              <a:rect l="l" t="t" r="r" b="b"/>
              <a:pathLst>
                <a:path w="615243" h="492639">
                  <a:moveTo>
                    <a:pt x="168152" y="0"/>
                  </a:moveTo>
                  <a:lnTo>
                    <a:pt x="447091" y="0"/>
                  </a:lnTo>
                  <a:cubicBezTo>
                    <a:pt x="539959" y="0"/>
                    <a:pt x="615243" y="75284"/>
                    <a:pt x="615243" y="168152"/>
                  </a:cubicBezTo>
                  <a:lnTo>
                    <a:pt x="615243" y="324487"/>
                  </a:lnTo>
                  <a:cubicBezTo>
                    <a:pt x="615243" y="417355"/>
                    <a:pt x="539959" y="492639"/>
                    <a:pt x="447091" y="492639"/>
                  </a:cubicBezTo>
                  <a:lnTo>
                    <a:pt x="168152" y="492639"/>
                  </a:lnTo>
                  <a:cubicBezTo>
                    <a:pt x="75284" y="492639"/>
                    <a:pt x="0" y="417355"/>
                    <a:pt x="0" y="324487"/>
                  </a:cubicBezTo>
                  <a:lnTo>
                    <a:pt x="0" y="168152"/>
                  </a:lnTo>
                  <a:cubicBezTo>
                    <a:pt x="0" y="75284"/>
                    <a:pt x="75284" y="0"/>
                    <a:pt x="168152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15243" cy="540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Amazon Kinesis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(Real time)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205381" y="4373370"/>
            <a:ext cx="1795649" cy="1540260"/>
            <a:chOff x="0" y="0"/>
            <a:chExt cx="470492" cy="4035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0492" cy="403575"/>
            </a:xfrm>
            <a:custGeom>
              <a:avLst/>
              <a:gdLst/>
              <a:ahLst/>
              <a:cxnLst/>
              <a:rect l="l" t="t" r="r" b="b"/>
              <a:pathLst>
                <a:path w="470492" h="403575">
                  <a:moveTo>
                    <a:pt x="201788" y="0"/>
                  </a:moveTo>
                  <a:lnTo>
                    <a:pt x="268704" y="0"/>
                  </a:lnTo>
                  <a:cubicBezTo>
                    <a:pt x="322221" y="0"/>
                    <a:pt x="373547" y="21260"/>
                    <a:pt x="411389" y="59102"/>
                  </a:cubicBezTo>
                  <a:cubicBezTo>
                    <a:pt x="449232" y="96945"/>
                    <a:pt x="470492" y="148270"/>
                    <a:pt x="470492" y="201788"/>
                  </a:cubicBezTo>
                  <a:lnTo>
                    <a:pt x="470492" y="201788"/>
                  </a:lnTo>
                  <a:cubicBezTo>
                    <a:pt x="470492" y="255305"/>
                    <a:pt x="449232" y="306631"/>
                    <a:pt x="411389" y="344473"/>
                  </a:cubicBezTo>
                  <a:cubicBezTo>
                    <a:pt x="373547" y="382316"/>
                    <a:pt x="322221" y="403575"/>
                    <a:pt x="268704" y="403575"/>
                  </a:cubicBezTo>
                  <a:lnTo>
                    <a:pt x="201788" y="403575"/>
                  </a:lnTo>
                  <a:cubicBezTo>
                    <a:pt x="148270" y="403575"/>
                    <a:pt x="96945" y="382316"/>
                    <a:pt x="59102" y="344473"/>
                  </a:cubicBezTo>
                  <a:cubicBezTo>
                    <a:pt x="21260" y="306631"/>
                    <a:pt x="0" y="255305"/>
                    <a:pt x="0" y="201788"/>
                  </a:cubicBezTo>
                  <a:lnTo>
                    <a:pt x="0" y="201788"/>
                  </a:lnTo>
                  <a:cubicBezTo>
                    <a:pt x="0" y="148270"/>
                    <a:pt x="21260" y="96945"/>
                    <a:pt x="59102" y="59102"/>
                  </a:cubicBezTo>
                  <a:cubicBezTo>
                    <a:pt x="96945" y="21260"/>
                    <a:pt x="148270" y="0"/>
                    <a:pt x="201788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470492" cy="45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Tableau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49262" y="5254559"/>
            <a:ext cx="2348099" cy="2330332"/>
            <a:chOff x="0" y="0"/>
            <a:chExt cx="615243" cy="6105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15243" cy="610588"/>
            </a:xfrm>
            <a:custGeom>
              <a:avLst/>
              <a:gdLst/>
              <a:ahLst/>
              <a:cxnLst/>
              <a:rect l="l" t="t" r="r" b="b"/>
              <a:pathLst>
                <a:path w="615243" h="610588">
                  <a:moveTo>
                    <a:pt x="168152" y="0"/>
                  </a:moveTo>
                  <a:lnTo>
                    <a:pt x="447091" y="0"/>
                  </a:lnTo>
                  <a:cubicBezTo>
                    <a:pt x="539959" y="0"/>
                    <a:pt x="615243" y="75284"/>
                    <a:pt x="615243" y="168152"/>
                  </a:cubicBezTo>
                  <a:lnTo>
                    <a:pt x="615243" y="442436"/>
                  </a:lnTo>
                  <a:cubicBezTo>
                    <a:pt x="615243" y="535304"/>
                    <a:pt x="539959" y="610588"/>
                    <a:pt x="447091" y="610588"/>
                  </a:cubicBezTo>
                  <a:lnTo>
                    <a:pt x="168152" y="610588"/>
                  </a:lnTo>
                  <a:cubicBezTo>
                    <a:pt x="75284" y="610588"/>
                    <a:pt x="0" y="535304"/>
                    <a:pt x="0" y="442436"/>
                  </a:cubicBezTo>
                  <a:lnTo>
                    <a:pt x="0" y="168152"/>
                  </a:lnTo>
                  <a:cubicBezTo>
                    <a:pt x="0" y="75284"/>
                    <a:pt x="75284" y="0"/>
                    <a:pt x="168152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615243" cy="658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POS Systems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(restaurant sales and inventory data)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749262" y="7785951"/>
            <a:ext cx="2348099" cy="1889913"/>
            <a:chOff x="0" y="0"/>
            <a:chExt cx="615243" cy="4951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15243" cy="495190"/>
            </a:xfrm>
            <a:custGeom>
              <a:avLst/>
              <a:gdLst/>
              <a:ahLst/>
              <a:cxnLst/>
              <a:rect l="l" t="t" r="r" b="b"/>
              <a:pathLst>
                <a:path w="615243" h="495190">
                  <a:moveTo>
                    <a:pt x="168152" y="0"/>
                  </a:moveTo>
                  <a:lnTo>
                    <a:pt x="447091" y="0"/>
                  </a:lnTo>
                  <a:cubicBezTo>
                    <a:pt x="539959" y="0"/>
                    <a:pt x="615243" y="75284"/>
                    <a:pt x="615243" y="168152"/>
                  </a:cubicBezTo>
                  <a:lnTo>
                    <a:pt x="615243" y="327038"/>
                  </a:lnTo>
                  <a:cubicBezTo>
                    <a:pt x="615243" y="419906"/>
                    <a:pt x="539959" y="495190"/>
                    <a:pt x="447091" y="495190"/>
                  </a:cubicBezTo>
                  <a:lnTo>
                    <a:pt x="168152" y="495190"/>
                  </a:lnTo>
                  <a:cubicBezTo>
                    <a:pt x="75284" y="495190"/>
                    <a:pt x="0" y="419906"/>
                    <a:pt x="0" y="327038"/>
                  </a:cubicBezTo>
                  <a:lnTo>
                    <a:pt x="0" y="168152"/>
                  </a:lnTo>
                  <a:cubicBezTo>
                    <a:pt x="0" y="75284"/>
                    <a:pt x="75284" y="0"/>
                    <a:pt x="168152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615243" cy="542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Amazon Kinesis 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(customer interactions)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819629" y="4047161"/>
            <a:ext cx="2897610" cy="2770751"/>
            <a:chOff x="0" y="0"/>
            <a:chExt cx="759225" cy="72598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59225" cy="725986"/>
            </a:xfrm>
            <a:custGeom>
              <a:avLst/>
              <a:gdLst/>
              <a:ahLst/>
              <a:cxnLst/>
              <a:rect l="l" t="t" r="r" b="b"/>
              <a:pathLst>
                <a:path w="759225" h="725986">
                  <a:moveTo>
                    <a:pt x="136263" y="0"/>
                  </a:moveTo>
                  <a:lnTo>
                    <a:pt x="622962" y="0"/>
                  </a:lnTo>
                  <a:cubicBezTo>
                    <a:pt x="659101" y="0"/>
                    <a:pt x="693760" y="14356"/>
                    <a:pt x="719314" y="39911"/>
                  </a:cubicBezTo>
                  <a:cubicBezTo>
                    <a:pt x="744869" y="65465"/>
                    <a:pt x="759225" y="100124"/>
                    <a:pt x="759225" y="136263"/>
                  </a:cubicBezTo>
                  <a:lnTo>
                    <a:pt x="759225" y="589722"/>
                  </a:lnTo>
                  <a:cubicBezTo>
                    <a:pt x="759225" y="625862"/>
                    <a:pt x="744869" y="660521"/>
                    <a:pt x="719314" y="686075"/>
                  </a:cubicBezTo>
                  <a:cubicBezTo>
                    <a:pt x="693760" y="711629"/>
                    <a:pt x="659101" y="725986"/>
                    <a:pt x="622962" y="725986"/>
                  </a:cubicBezTo>
                  <a:lnTo>
                    <a:pt x="136263" y="725986"/>
                  </a:lnTo>
                  <a:cubicBezTo>
                    <a:pt x="61007" y="725986"/>
                    <a:pt x="0" y="664978"/>
                    <a:pt x="0" y="589722"/>
                  </a:cubicBezTo>
                  <a:lnTo>
                    <a:pt x="0" y="136263"/>
                  </a:lnTo>
                  <a:cubicBezTo>
                    <a:pt x="0" y="100124"/>
                    <a:pt x="14356" y="65465"/>
                    <a:pt x="39911" y="39911"/>
                  </a:cubicBezTo>
                  <a:cubicBezTo>
                    <a:pt x="65465" y="14356"/>
                    <a:pt x="100124" y="0"/>
                    <a:pt x="136263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759225" cy="773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Warehouse: Amazon Redshift for analytics-ready data storage.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419864" y="8599956"/>
            <a:ext cx="6186944" cy="1075908"/>
            <a:chOff x="0" y="0"/>
            <a:chExt cx="1621088" cy="28190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621088" cy="281907"/>
            </a:xfrm>
            <a:custGeom>
              <a:avLst/>
              <a:gdLst/>
              <a:ahLst/>
              <a:cxnLst/>
              <a:rect l="l" t="t" r="r" b="b"/>
              <a:pathLst>
                <a:path w="1621088" h="281907">
                  <a:moveTo>
                    <a:pt x="63818" y="0"/>
                  </a:moveTo>
                  <a:lnTo>
                    <a:pt x="1557270" y="0"/>
                  </a:lnTo>
                  <a:cubicBezTo>
                    <a:pt x="1592516" y="0"/>
                    <a:pt x="1621088" y="28572"/>
                    <a:pt x="1621088" y="63818"/>
                  </a:cubicBezTo>
                  <a:lnTo>
                    <a:pt x="1621088" y="218089"/>
                  </a:lnTo>
                  <a:cubicBezTo>
                    <a:pt x="1621088" y="235015"/>
                    <a:pt x="1614364" y="251247"/>
                    <a:pt x="1602396" y="263215"/>
                  </a:cubicBezTo>
                  <a:cubicBezTo>
                    <a:pt x="1590428" y="275183"/>
                    <a:pt x="1574196" y="281907"/>
                    <a:pt x="1557270" y="281907"/>
                  </a:cubicBezTo>
                  <a:lnTo>
                    <a:pt x="63818" y="281907"/>
                  </a:lnTo>
                  <a:cubicBezTo>
                    <a:pt x="28572" y="281907"/>
                    <a:pt x="0" y="253335"/>
                    <a:pt x="0" y="218089"/>
                  </a:cubicBezTo>
                  <a:lnTo>
                    <a:pt x="0" y="63818"/>
                  </a:lnTo>
                  <a:cubicBezTo>
                    <a:pt x="0" y="28572"/>
                    <a:pt x="28572" y="0"/>
                    <a:pt x="63818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1621088" cy="329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AWS KMS and CloudTrail for security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4986905" y="6967406"/>
            <a:ext cx="3635258" cy="2935471"/>
          </a:xfrm>
          <a:custGeom>
            <a:avLst/>
            <a:gdLst/>
            <a:ahLst/>
            <a:cxnLst/>
            <a:rect l="l" t="t" r="r" b="b"/>
            <a:pathLst>
              <a:path w="3635258" h="2935471">
                <a:moveTo>
                  <a:pt x="0" y="0"/>
                </a:moveTo>
                <a:lnTo>
                  <a:pt x="3635258" y="0"/>
                </a:lnTo>
                <a:lnTo>
                  <a:pt x="3635258" y="2935471"/>
                </a:lnTo>
                <a:lnTo>
                  <a:pt x="0" y="293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0800000" flipH="1">
            <a:off x="13785304" y="6300802"/>
            <a:ext cx="1384591" cy="1024597"/>
          </a:xfrm>
          <a:custGeom>
            <a:avLst/>
            <a:gdLst/>
            <a:ahLst/>
            <a:cxnLst/>
            <a:rect l="l" t="t" r="r" b="b"/>
            <a:pathLst>
              <a:path w="1384591" h="1024597">
                <a:moveTo>
                  <a:pt x="1384591" y="0"/>
                </a:moveTo>
                <a:lnTo>
                  <a:pt x="0" y="0"/>
                </a:lnTo>
                <a:lnTo>
                  <a:pt x="0" y="1024597"/>
                </a:lnTo>
                <a:lnTo>
                  <a:pt x="1384591" y="1024597"/>
                </a:lnTo>
                <a:lnTo>
                  <a:pt x="13845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3891178" y="5640323"/>
            <a:ext cx="1302950" cy="779401"/>
          </a:xfrm>
          <a:custGeom>
            <a:avLst/>
            <a:gdLst/>
            <a:ahLst/>
            <a:cxnLst/>
            <a:rect l="l" t="t" r="r" b="b"/>
            <a:pathLst>
              <a:path w="1302950" h="779401">
                <a:moveTo>
                  <a:pt x="0" y="0"/>
                </a:moveTo>
                <a:lnTo>
                  <a:pt x="1302950" y="0"/>
                </a:lnTo>
                <a:lnTo>
                  <a:pt x="1302950" y="779402"/>
                </a:lnTo>
                <a:lnTo>
                  <a:pt x="0" y="779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7668108" y="5250623"/>
            <a:ext cx="1302950" cy="779401"/>
          </a:xfrm>
          <a:custGeom>
            <a:avLst/>
            <a:gdLst/>
            <a:ahLst/>
            <a:cxnLst/>
            <a:rect l="l" t="t" r="r" b="b"/>
            <a:pathLst>
              <a:path w="1302950" h="779401">
                <a:moveTo>
                  <a:pt x="0" y="0"/>
                </a:moveTo>
                <a:lnTo>
                  <a:pt x="1302950" y="0"/>
                </a:lnTo>
                <a:lnTo>
                  <a:pt x="1302950" y="779401"/>
                </a:lnTo>
                <a:lnTo>
                  <a:pt x="0" y="779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1618128" y="4993052"/>
            <a:ext cx="1302950" cy="779401"/>
          </a:xfrm>
          <a:custGeom>
            <a:avLst/>
            <a:gdLst/>
            <a:ahLst/>
            <a:cxnLst/>
            <a:rect l="l" t="t" r="r" b="b"/>
            <a:pathLst>
              <a:path w="1302950" h="779401">
                <a:moveTo>
                  <a:pt x="0" y="0"/>
                </a:moveTo>
                <a:lnTo>
                  <a:pt x="1302950" y="0"/>
                </a:lnTo>
                <a:lnTo>
                  <a:pt x="1302950" y="779401"/>
                </a:lnTo>
                <a:lnTo>
                  <a:pt x="0" y="779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4902430" y="4821099"/>
            <a:ext cx="1302950" cy="779401"/>
          </a:xfrm>
          <a:custGeom>
            <a:avLst/>
            <a:gdLst/>
            <a:ahLst/>
            <a:cxnLst/>
            <a:rect l="l" t="t" r="r" b="b"/>
            <a:pathLst>
              <a:path w="1302950" h="779401">
                <a:moveTo>
                  <a:pt x="0" y="0"/>
                </a:moveTo>
                <a:lnTo>
                  <a:pt x="1302951" y="0"/>
                </a:lnTo>
                <a:lnTo>
                  <a:pt x="1302951" y="779401"/>
                </a:lnTo>
                <a:lnTo>
                  <a:pt x="0" y="779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rot="-10800000" flipH="1">
            <a:off x="9576138" y="7072592"/>
            <a:ext cx="1384591" cy="1024597"/>
          </a:xfrm>
          <a:custGeom>
            <a:avLst/>
            <a:gdLst/>
            <a:ahLst/>
            <a:cxnLst/>
            <a:rect l="l" t="t" r="r" b="b"/>
            <a:pathLst>
              <a:path w="1384591" h="1024597">
                <a:moveTo>
                  <a:pt x="1384591" y="0"/>
                </a:moveTo>
                <a:lnTo>
                  <a:pt x="0" y="0"/>
                </a:lnTo>
                <a:lnTo>
                  <a:pt x="0" y="1024597"/>
                </a:lnTo>
                <a:lnTo>
                  <a:pt x="1384591" y="1024597"/>
                </a:lnTo>
                <a:lnTo>
                  <a:pt x="13845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438434" y="676685"/>
            <a:ext cx="5589747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7000">
                <a:solidFill>
                  <a:srgbClr val="613834"/>
                </a:solidFill>
                <a:latin typeface="Sensei"/>
              </a:rPr>
              <a:t>ARCHITECTURE</a:t>
            </a:r>
          </a:p>
        </p:txBody>
      </p:sp>
      <p:sp>
        <p:nvSpPr>
          <p:cNvPr id="49" name="Freeform 49"/>
          <p:cNvSpPr/>
          <p:nvPr/>
        </p:nvSpPr>
        <p:spPr>
          <a:xfrm rot="-954217">
            <a:off x="14437936" y="-260559"/>
            <a:ext cx="4107616" cy="1464202"/>
          </a:xfrm>
          <a:custGeom>
            <a:avLst/>
            <a:gdLst/>
            <a:ahLst/>
            <a:cxnLst/>
            <a:rect l="l" t="t" r="r" b="b"/>
            <a:pathLst>
              <a:path w="4107616" h="1464202">
                <a:moveTo>
                  <a:pt x="0" y="0"/>
                </a:moveTo>
                <a:lnTo>
                  <a:pt x="4107616" y="0"/>
                </a:lnTo>
                <a:lnTo>
                  <a:pt x="4107616" y="1464202"/>
                </a:lnTo>
                <a:lnTo>
                  <a:pt x="0" y="1464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2" b="-47299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8732" y="828270"/>
            <a:ext cx="10878652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7000">
                <a:solidFill>
                  <a:srgbClr val="613834"/>
                </a:solidFill>
                <a:latin typeface="Sensei"/>
              </a:rPr>
              <a:t>GOVERNANCE AND SECURITY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02067"/>
            <a:ext cx="7075223" cy="4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7"/>
              </a:lnSpc>
            </a:pPr>
            <a:r>
              <a:rPr lang="en-US" sz="3502">
                <a:solidFill>
                  <a:srgbClr val="48221F"/>
                </a:solidFill>
                <a:latin typeface="Sensei"/>
              </a:rPr>
              <a:t>CENTRALIZED MANAGEMENT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619540"/>
            <a:ext cx="7075223" cy="4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7"/>
              </a:lnSpc>
            </a:pPr>
            <a:r>
              <a:rPr lang="en-US" sz="3502">
                <a:solidFill>
                  <a:srgbClr val="48221F"/>
                </a:solidFill>
                <a:latin typeface="Sensei"/>
              </a:rPr>
              <a:t>COMPLIANCE MONITORING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2623" y="3648513"/>
            <a:ext cx="8534642" cy="111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343" lvl="1" indent="-326672">
              <a:lnSpc>
                <a:spcPts val="4539"/>
              </a:lnSpc>
              <a:buFont typeface="Arial"/>
              <a:buChar char="•"/>
            </a:pPr>
            <a:r>
              <a:rPr lang="en-US" sz="3026">
                <a:solidFill>
                  <a:srgbClr val="613834"/>
                </a:solidFill>
                <a:latin typeface="Red Hat Display"/>
              </a:rPr>
              <a:t>AWS Glue maintain data quality and </a:t>
            </a:r>
          </a:p>
          <a:p>
            <a:pPr marL="653343" lvl="1" indent="-326672" algn="l">
              <a:lnSpc>
                <a:spcPts val="4539"/>
              </a:lnSpc>
              <a:buFont typeface="Arial"/>
              <a:buChar char="•"/>
            </a:pPr>
            <a:r>
              <a:rPr lang="en-US" sz="3026">
                <a:solidFill>
                  <a:srgbClr val="613834"/>
                </a:solidFill>
                <a:latin typeface="Red Hat Display"/>
              </a:rPr>
              <a:t>GDPR compliance.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592124"/>
            <a:ext cx="7075223" cy="4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7"/>
              </a:lnSpc>
            </a:pPr>
            <a:r>
              <a:rPr lang="en-US" sz="3502">
                <a:solidFill>
                  <a:srgbClr val="48221F"/>
                </a:solidFill>
                <a:latin typeface="Sensei"/>
              </a:rPr>
              <a:t>ACCESS CONTROL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2623" y="5014954"/>
            <a:ext cx="4417316" cy="168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343" lvl="1" indent="-326672">
              <a:lnSpc>
                <a:spcPts val="4539"/>
              </a:lnSpc>
              <a:buFont typeface="Arial"/>
              <a:buChar char="•"/>
            </a:pPr>
            <a:r>
              <a:rPr lang="en-US" sz="3026">
                <a:solidFill>
                  <a:srgbClr val="613834"/>
                </a:solidFill>
                <a:latin typeface="Red Hat Display"/>
              </a:rPr>
              <a:t>Administrators </a:t>
            </a:r>
          </a:p>
          <a:p>
            <a:pPr marL="653343" lvl="1" indent="-326672">
              <a:lnSpc>
                <a:spcPts val="4539"/>
              </a:lnSpc>
              <a:buFont typeface="Arial"/>
              <a:buChar char="•"/>
            </a:pPr>
            <a:r>
              <a:rPr lang="en-US" sz="3026">
                <a:solidFill>
                  <a:srgbClr val="613834"/>
                </a:solidFill>
                <a:latin typeface="Red Hat Display"/>
              </a:rPr>
              <a:t>Analysts</a:t>
            </a:r>
          </a:p>
          <a:p>
            <a:pPr marL="653343" lvl="1" indent="-326672" algn="l">
              <a:lnSpc>
                <a:spcPts val="4539"/>
              </a:lnSpc>
              <a:buFont typeface="Arial"/>
              <a:buChar char="•"/>
            </a:pPr>
            <a:r>
              <a:rPr lang="en-US" sz="3026">
                <a:solidFill>
                  <a:srgbClr val="613834"/>
                </a:solidFill>
                <a:latin typeface="Red Hat Display"/>
              </a:rPr>
              <a:t>Managers </a:t>
            </a:r>
          </a:p>
        </p:txBody>
      </p:sp>
      <p:sp>
        <p:nvSpPr>
          <p:cNvPr id="8" name="Freeform 8"/>
          <p:cNvSpPr/>
          <p:nvPr/>
        </p:nvSpPr>
        <p:spPr>
          <a:xfrm>
            <a:off x="-1540104" y="7728584"/>
            <a:ext cx="10684104" cy="5582444"/>
          </a:xfrm>
          <a:custGeom>
            <a:avLst/>
            <a:gdLst/>
            <a:ahLst/>
            <a:cxnLst/>
            <a:rect l="l" t="t" r="r" b="b"/>
            <a:pathLst>
              <a:path w="10684104" h="5582444">
                <a:moveTo>
                  <a:pt x="0" y="0"/>
                </a:moveTo>
                <a:lnTo>
                  <a:pt x="10684104" y="0"/>
                </a:lnTo>
                <a:lnTo>
                  <a:pt x="10684104" y="5582444"/>
                </a:lnTo>
                <a:lnTo>
                  <a:pt x="0" y="558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7314254"/>
            <a:ext cx="7075223" cy="4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7"/>
              </a:lnSpc>
            </a:pPr>
            <a:r>
              <a:rPr lang="en-US" sz="3502">
                <a:solidFill>
                  <a:srgbClr val="48221F"/>
                </a:solidFill>
                <a:latin typeface="Sensei"/>
              </a:rPr>
              <a:t>DATA PROTECTION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2623" y="6979121"/>
            <a:ext cx="9155377" cy="168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343" lvl="1" indent="-326672">
              <a:lnSpc>
                <a:spcPts val="4539"/>
              </a:lnSpc>
              <a:buFont typeface="Arial"/>
              <a:buChar char="•"/>
            </a:pPr>
            <a:r>
              <a:rPr lang="en-US" sz="3026">
                <a:solidFill>
                  <a:srgbClr val="613834"/>
                </a:solidFill>
                <a:latin typeface="Red Hat Display"/>
              </a:rPr>
              <a:t>AWS KMS encrypts data</a:t>
            </a:r>
          </a:p>
          <a:p>
            <a:pPr marL="653343" lvl="1" indent="-326672" algn="l">
              <a:lnSpc>
                <a:spcPts val="4539"/>
              </a:lnSpc>
              <a:buFont typeface="Arial"/>
              <a:buChar char="•"/>
            </a:pPr>
            <a:r>
              <a:rPr lang="en-US" sz="3026">
                <a:solidFill>
                  <a:srgbClr val="613834"/>
                </a:solidFill>
                <a:latin typeface="Red Hat Display"/>
              </a:rPr>
              <a:t>AWS CloudTrail monitors access, enhancing security and compliance.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32623" y="2282072"/>
            <a:ext cx="8534642" cy="111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343" lvl="1" indent="-326672" algn="l">
              <a:lnSpc>
                <a:spcPts val="4539"/>
              </a:lnSpc>
              <a:buFont typeface="Arial"/>
              <a:buChar char="•"/>
            </a:pPr>
            <a:r>
              <a:rPr lang="en-US" sz="3026">
                <a:solidFill>
                  <a:srgbClr val="613834"/>
                </a:solidFill>
                <a:latin typeface="Red Hat Display"/>
              </a:rPr>
              <a:t>Amazon Redshift ensures uniform data analytics by serving as a single source of truth.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38458" y="2013797"/>
            <a:ext cx="2587862" cy="1384376"/>
            <a:chOff x="0" y="0"/>
            <a:chExt cx="151939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396" cy="812800"/>
            </a:xfrm>
            <a:custGeom>
              <a:avLst/>
              <a:gdLst/>
              <a:ahLst/>
              <a:cxnLst/>
              <a:rect l="l" t="t" r="r" b="b"/>
              <a:pathLst>
                <a:path w="1519396" h="812800">
                  <a:moveTo>
                    <a:pt x="0" y="0"/>
                  </a:moveTo>
                  <a:lnTo>
                    <a:pt x="1519396" y="0"/>
                  </a:lnTo>
                  <a:lnTo>
                    <a:pt x="151939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055" r="-1005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466307">
            <a:off x="13405092" y="49842"/>
            <a:ext cx="5492101" cy="1957716"/>
          </a:xfrm>
          <a:custGeom>
            <a:avLst/>
            <a:gdLst/>
            <a:ahLst/>
            <a:cxnLst/>
            <a:rect l="l" t="t" r="r" b="b"/>
            <a:pathLst>
              <a:path w="5492101" h="1957716">
                <a:moveTo>
                  <a:pt x="0" y="0"/>
                </a:moveTo>
                <a:lnTo>
                  <a:pt x="5492101" y="0"/>
                </a:lnTo>
                <a:lnTo>
                  <a:pt x="5492101" y="1957716"/>
                </a:lnTo>
                <a:lnTo>
                  <a:pt x="0" y="1957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2" b="-472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56294" y="1984185"/>
            <a:ext cx="1789858" cy="1413988"/>
          </a:xfrm>
          <a:custGeom>
            <a:avLst/>
            <a:gdLst/>
            <a:ahLst/>
            <a:cxnLst/>
            <a:rect l="l" t="t" r="r" b="b"/>
            <a:pathLst>
              <a:path w="1789858" h="1413988">
                <a:moveTo>
                  <a:pt x="0" y="0"/>
                </a:moveTo>
                <a:lnTo>
                  <a:pt x="1789859" y="0"/>
                </a:lnTo>
                <a:lnTo>
                  <a:pt x="1789859" y="1413988"/>
                </a:lnTo>
                <a:lnTo>
                  <a:pt x="0" y="1413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13433" y="7271428"/>
            <a:ext cx="7265440" cy="3264149"/>
            <a:chOff x="0" y="0"/>
            <a:chExt cx="180915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9154" cy="812800"/>
            </a:xfrm>
            <a:custGeom>
              <a:avLst/>
              <a:gdLst/>
              <a:ahLst/>
              <a:cxnLst/>
              <a:rect l="l" t="t" r="r" b="b"/>
              <a:pathLst>
                <a:path w="1809154" h="812800">
                  <a:moveTo>
                    <a:pt x="0" y="0"/>
                  </a:moveTo>
                  <a:lnTo>
                    <a:pt x="1809154" y="0"/>
                  </a:lnTo>
                  <a:lnTo>
                    <a:pt x="180915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264" r="-26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613433" y="4422462"/>
            <a:ext cx="7213924" cy="2228950"/>
            <a:chOff x="0" y="0"/>
            <a:chExt cx="2381525" cy="7358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1525" cy="735841"/>
            </a:xfrm>
            <a:custGeom>
              <a:avLst/>
              <a:gdLst/>
              <a:ahLst/>
              <a:cxnLst/>
              <a:rect l="l" t="t" r="r" b="b"/>
              <a:pathLst>
                <a:path w="2381525" h="735841">
                  <a:moveTo>
                    <a:pt x="0" y="0"/>
                  </a:moveTo>
                  <a:lnTo>
                    <a:pt x="2381525" y="0"/>
                  </a:lnTo>
                  <a:lnTo>
                    <a:pt x="2381525" y="735841"/>
                  </a:lnTo>
                  <a:lnTo>
                    <a:pt x="0" y="735841"/>
                  </a:lnTo>
                  <a:close/>
                </a:path>
              </a:pathLst>
            </a:custGeom>
            <a:blipFill>
              <a:blip r:embed="rId7"/>
              <a:stretch>
                <a:fillRect t="-2783" b="-278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99475" y="650240"/>
            <a:ext cx="9415954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7000">
                <a:solidFill>
                  <a:srgbClr val="613834"/>
                </a:solidFill>
                <a:latin typeface="Sensei"/>
              </a:rPr>
              <a:t>CLOUD BASED APPROACH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9475" y="1865392"/>
            <a:ext cx="2288832" cy="41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9"/>
              </a:lnSpc>
            </a:pPr>
            <a:r>
              <a:rPr lang="en-US" sz="3102">
                <a:solidFill>
                  <a:srgbClr val="48221F"/>
                </a:solidFill>
                <a:latin typeface="Sensei"/>
              </a:rPr>
              <a:t>SCALABILITY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732" y="4615056"/>
            <a:ext cx="3000500" cy="41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6"/>
              </a:lnSpc>
            </a:pPr>
            <a:r>
              <a:rPr lang="en-US" sz="3099">
                <a:solidFill>
                  <a:srgbClr val="48221F"/>
                </a:solidFill>
                <a:latin typeface="Sensei"/>
              </a:rPr>
              <a:t>COST EFFICIENCY </a:t>
            </a:r>
          </a:p>
        </p:txBody>
      </p:sp>
      <p:sp>
        <p:nvSpPr>
          <p:cNvPr id="13" name="Freeform 13"/>
          <p:cNvSpPr/>
          <p:nvPr/>
        </p:nvSpPr>
        <p:spPr>
          <a:xfrm>
            <a:off x="-1890084" y="5389248"/>
            <a:ext cx="7867950" cy="6055736"/>
          </a:xfrm>
          <a:custGeom>
            <a:avLst/>
            <a:gdLst/>
            <a:ahLst/>
            <a:cxnLst/>
            <a:rect l="l" t="t" r="r" b="b"/>
            <a:pathLst>
              <a:path w="7867950" h="6055736">
                <a:moveTo>
                  <a:pt x="0" y="0"/>
                </a:moveTo>
                <a:lnTo>
                  <a:pt x="7867950" y="0"/>
                </a:lnTo>
                <a:lnTo>
                  <a:pt x="7867950" y="6055736"/>
                </a:lnTo>
                <a:lnTo>
                  <a:pt x="0" y="6055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7000"/>
            </a:blip>
            <a:stretch>
              <a:fillRect t="-11065" b="-1106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88732" y="7131684"/>
            <a:ext cx="4577664" cy="795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9"/>
              </a:lnSpc>
            </a:pPr>
            <a:r>
              <a:rPr lang="en-US" sz="3102">
                <a:solidFill>
                  <a:srgbClr val="48221F"/>
                </a:solidFill>
                <a:latin typeface="Sensei"/>
              </a:rPr>
              <a:t>INTEGRATION CAPABILITIES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0029" y="2190500"/>
            <a:ext cx="5339253" cy="1957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985" lvl="1" indent="-283493">
              <a:lnSpc>
                <a:spcPts val="3939"/>
              </a:lnSpc>
              <a:buFont typeface="Arial"/>
              <a:buChar char="•"/>
            </a:pPr>
            <a:r>
              <a:rPr lang="en-US" sz="2626">
                <a:solidFill>
                  <a:srgbClr val="613834"/>
                </a:solidFill>
                <a:latin typeface="Red Hat Display"/>
              </a:rPr>
              <a:t>To grow seamlessly</a:t>
            </a:r>
          </a:p>
          <a:p>
            <a:pPr marL="566985" lvl="1" indent="-283493">
              <a:lnSpc>
                <a:spcPts val="3939"/>
              </a:lnSpc>
              <a:buFont typeface="Arial"/>
              <a:buChar char="•"/>
            </a:pPr>
            <a:r>
              <a:rPr lang="en-US" sz="2626">
                <a:solidFill>
                  <a:srgbClr val="613834"/>
                </a:solidFill>
                <a:latin typeface="Red Hat Display"/>
              </a:rPr>
              <a:t> handling increasing amounts of data without compromising performance.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88307" y="4884423"/>
            <a:ext cx="5955693" cy="140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396" lvl="1" indent="-272698">
              <a:lnSpc>
                <a:spcPts val="3789"/>
              </a:lnSpc>
              <a:buFont typeface="Arial"/>
              <a:buChar char="•"/>
            </a:pPr>
            <a:r>
              <a:rPr lang="en-US" sz="2526">
                <a:solidFill>
                  <a:srgbClr val="613834"/>
                </a:solidFill>
                <a:latin typeface="Red Hat Display"/>
              </a:rPr>
              <a:t> To pay only for the resources used. </a:t>
            </a:r>
          </a:p>
          <a:p>
            <a:pPr marL="545396" lvl="1" indent="-272698">
              <a:lnSpc>
                <a:spcPts val="3789"/>
              </a:lnSpc>
              <a:buFont typeface="Arial"/>
              <a:buChar char="•"/>
            </a:pPr>
            <a:r>
              <a:rPr lang="en-US" sz="2526">
                <a:solidFill>
                  <a:srgbClr val="613834"/>
                </a:solidFill>
                <a:latin typeface="Red Hat Display"/>
              </a:rPr>
              <a:t>To reduce unnecessary costs and optimizing budget allocation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72280" y="7667569"/>
            <a:ext cx="5647003" cy="236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396" lvl="1" indent="-272698">
              <a:lnSpc>
                <a:spcPts val="3789"/>
              </a:lnSpc>
              <a:buFont typeface="Arial"/>
              <a:buChar char="•"/>
            </a:pPr>
            <a:r>
              <a:rPr lang="en-US" sz="2526">
                <a:solidFill>
                  <a:srgbClr val="613834"/>
                </a:solidFill>
                <a:latin typeface="Red Hat Display"/>
              </a:rPr>
              <a:t>AWS technologies, such as Lambda for serverless computing, </a:t>
            </a:r>
          </a:p>
          <a:p>
            <a:pPr marL="545396" lvl="1" indent="-272698">
              <a:lnSpc>
                <a:spcPts val="3789"/>
              </a:lnSpc>
              <a:buFont typeface="Arial"/>
              <a:buChar char="•"/>
            </a:pPr>
            <a:r>
              <a:rPr lang="en-US" sz="2526">
                <a:solidFill>
                  <a:srgbClr val="613834"/>
                </a:solidFill>
                <a:latin typeface="Red Hat Display"/>
              </a:rPr>
              <a:t>S3 for data storage, and IAM for security, offer a comprehensive and cohesive solution 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5470" y="9045016"/>
            <a:ext cx="13490922" cy="6812915"/>
          </a:xfrm>
          <a:custGeom>
            <a:avLst/>
            <a:gdLst/>
            <a:ahLst/>
            <a:cxnLst/>
            <a:rect l="l" t="t" r="r" b="b"/>
            <a:pathLst>
              <a:path w="13490922" h="6812915">
                <a:moveTo>
                  <a:pt x="0" y="0"/>
                </a:moveTo>
                <a:lnTo>
                  <a:pt x="13490922" y="0"/>
                </a:lnTo>
                <a:lnTo>
                  <a:pt x="13490922" y="6812915"/>
                </a:lnTo>
                <a:lnTo>
                  <a:pt x="0" y="6812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0697" y="2749319"/>
            <a:ext cx="2587862" cy="1384376"/>
            <a:chOff x="0" y="0"/>
            <a:chExt cx="151939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9396" cy="812800"/>
            </a:xfrm>
            <a:custGeom>
              <a:avLst/>
              <a:gdLst/>
              <a:ahLst/>
              <a:cxnLst/>
              <a:rect l="l" t="t" r="r" b="b"/>
              <a:pathLst>
                <a:path w="1519396" h="812800">
                  <a:moveTo>
                    <a:pt x="0" y="0"/>
                  </a:moveTo>
                  <a:lnTo>
                    <a:pt x="1519396" y="0"/>
                  </a:lnTo>
                  <a:lnTo>
                    <a:pt x="151939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0055" r="-1005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721694" y="2458488"/>
            <a:ext cx="2052912" cy="2008752"/>
            <a:chOff x="0" y="0"/>
            <a:chExt cx="666068" cy="6517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6068" cy="651740"/>
            </a:xfrm>
            <a:custGeom>
              <a:avLst/>
              <a:gdLst/>
              <a:ahLst/>
              <a:cxnLst/>
              <a:rect l="l" t="t" r="r" b="b"/>
              <a:pathLst>
                <a:path w="666068" h="651740">
                  <a:moveTo>
                    <a:pt x="0" y="0"/>
                  </a:moveTo>
                  <a:lnTo>
                    <a:pt x="666068" y="0"/>
                  </a:lnTo>
                  <a:lnTo>
                    <a:pt x="666068" y="651740"/>
                  </a:lnTo>
                  <a:lnTo>
                    <a:pt x="0" y="651740"/>
                  </a:lnTo>
                  <a:close/>
                </a:path>
              </a:pathLst>
            </a:custGeom>
            <a:blipFill>
              <a:blip r:embed="rId4"/>
              <a:stretch>
                <a:fillRect t="-4157" b="-415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164867" y="6653537"/>
            <a:ext cx="3382439" cy="1777690"/>
            <a:chOff x="0" y="0"/>
            <a:chExt cx="1546527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6527" cy="812800"/>
            </a:xfrm>
            <a:custGeom>
              <a:avLst/>
              <a:gdLst/>
              <a:ahLst/>
              <a:cxnLst/>
              <a:rect l="l" t="t" r="r" b="b"/>
              <a:pathLst>
                <a:path w="1546527" h="812800">
                  <a:moveTo>
                    <a:pt x="0" y="0"/>
                  </a:moveTo>
                  <a:lnTo>
                    <a:pt x="1546527" y="0"/>
                  </a:lnTo>
                  <a:lnTo>
                    <a:pt x="154652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3959" r="-395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581174" y="6653537"/>
            <a:ext cx="1401854" cy="140185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541" r="-154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775856" y="6832388"/>
            <a:ext cx="1659336" cy="1223003"/>
            <a:chOff x="0" y="0"/>
            <a:chExt cx="1102784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2784" cy="812800"/>
            </a:xfrm>
            <a:custGeom>
              <a:avLst/>
              <a:gdLst/>
              <a:ahLst/>
              <a:cxnLst/>
              <a:rect l="l" t="t" r="r" b="b"/>
              <a:pathLst>
                <a:path w="1102784" h="812800">
                  <a:moveTo>
                    <a:pt x="0" y="0"/>
                  </a:moveTo>
                  <a:lnTo>
                    <a:pt x="1102784" y="0"/>
                  </a:lnTo>
                  <a:lnTo>
                    <a:pt x="110278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t="-88" b="-88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88973" y="1375805"/>
            <a:ext cx="9932721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7000">
                <a:solidFill>
                  <a:srgbClr val="48221F"/>
                </a:solidFill>
                <a:latin typeface="Sensei"/>
              </a:rPr>
              <a:t>TOOLS AND APPLICATIONS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8439399"/>
            <a:ext cx="4473426" cy="57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9"/>
              </a:lnSpc>
            </a:pPr>
            <a:r>
              <a:rPr lang="en-US" sz="2256">
                <a:solidFill>
                  <a:srgbClr val="48221F"/>
                </a:solidFill>
                <a:latin typeface="Sensei"/>
              </a:rPr>
              <a:t>BUSINESS INTELLIGENCE TOOLS</a:t>
            </a:r>
          </a:p>
          <a:p>
            <a:pPr algn="ctr">
              <a:lnSpc>
                <a:spcPts val="2189"/>
              </a:lnSpc>
            </a:pPr>
            <a:r>
              <a:rPr lang="en-US" sz="2256">
                <a:solidFill>
                  <a:srgbClr val="48221F"/>
                </a:solidFill>
                <a:latin typeface="Sensei"/>
              </a:rPr>
              <a:t> TABLEAU, QUICKSIGHT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0067" y="4877785"/>
            <a:ext cx="3051578" cy="41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3170">
                <a:solidFill>
                  <a:srgbClr val="48221F"/>
                </a:solidFill>
                <a:latin typeface="Sensei"/>
              </a:rPr>
              <a:t>AWS GLUE FOR ETL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3820" y="4468812"/>
            <a:ext cx="3404740" cy="505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2010">
                <a:solidFill>
                  <a:srgbClr val="48221F"/>
                </a:solidFill>
                <a:latin typeface="Sensei"/>
              </a:rPr>
              <a:t>AMAZON REDSHIFT FOR DATA</a:t>
            </a:r>
          </a:p>
          <a:p>
            <a:pPr algn="ctr">
              <a:lnSpc>
                <a:spcPts val="1949"/>
              </a:lnSpc>
            </a:pPr>
            <a:r>
              <a:rPr lang="en-US" sz="2010">
                <a:solidFill>
                  <a:srgbClr val="48221F"/>
                </a:solidFill>
                <a:latin typeface="Sensei"/>
              </a:rPr>
              <a:t> WAREHOUSING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8425" y="8617082"/>
            <a:ext cx="4875324" cy="64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504">
                <a:solidFill>
                  <a:srgbClr val="48221F"/>
                </a:solidFill>
                <a:latin typeface="Sensei"/>
              </a:rPr>
              <a:t>KINESIS DATA STREAMS FOR REAL-TIME ANALYTICS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30177" y="2642578"/>
            <a:ext cx="4353267" cy="207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9"/>
              </a:lnSpc>
            </a:pPr>
            <a:r>
              <a:rPr lang="en-US" sz="2226">
                <a:solidFill>
                  <a:srgbClr val="613834"/>
                </a:solidFill>
                <a:latin typeface="Red Hat Display"/>
              </a:rPr>
              <a:t>Amazon Redshift provides a powerful, fully managed data warehousing solution, offering scalability and high-performance analytics for restaurant data.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16217" y="2227942"/>
            <a:ext cx="3394990" cy="291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9"/>
              </a:lnSpc>
            </a:pPr>
            <a:r>
              <a:rPr lang="en-US" sz="2226">
                <a:solidFill>
                  <a:srgbClr val="613834"/>
                </a:solidFill>
                <a:latin typeface="Red Hat Display"/>
              </a:rPr>
              <a:t>AWS Glue simplifies the Extract, Transform, Load (ETL) process, automating data preparation and enabling seamless integration with various data sources.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30177" y="6315974"/>
            <a:ext cx="4013823" cy="249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9"/>
              </a:lnSpc>
            </a:pPr>
            <a:r>
              <a:rPr lang="en-US" sz="2226">
                <a:solidFill>
                  <a:srgbClr val="613834"/>
                </a:solidFill>
                <a:latin typeface="Red Hat Display"/>
              </a:rPr>
              <a:t>Kinesis Data Streams allows real-time processing of restaurant data, enabling instant insights into online orders, reservations, and customer behavior.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16217" y="6315974"/>
            <a:ext cx="3898924" cy="291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9"/>
              </a:lnSpc>
            </a:pPr>
            <a:r>
              <a:rPr lang="en-US" sz="2226">
                <a:solidFill>
                  <a:srgbClr val="613834"/>
                </a:solidFill>
                <a:latin typeface="Red Hat Display"/>
              </a:rPr>
              <a:t>Tableau and QuickSight offer robust business intelligence capabilities, allowing the creation of interactive dashboards and reports to visualize restaurant performance.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92259"/>
            <a:ext cx="6365255" cy="5179726"/>
          </a:xfrm>
          <a:custGeom>
            <a:avLst/>
            <a:gdLst/>
            <a:ahLst/>
            <a:cxnLst/>
            <a:rect l="l" t="t" r="r" b="b"/>
            <a:pathLst>
              <a:path w="6365255" h="5179726">
                <a:moveTo>
                  <a:pt x="0" y="0"/>
                </a:moveTo>
                <a:lnTo>
                  <a:pt x="6365255" y="0"/>
                </a:lnTo>
                <a:lnTo>
                  <a:pt x="6365255" y="5179726"/>
                </a:lnTo>
                <a:lnTo>
                  <a:pt x="0" y="517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04615" y="7339151"/>
            <a:ext cx="5679173" cy="4285942"/>
          </a:xfrm>
          <a:custGeom>
            <a:avLst/>
            <a:gdLst/>
            <a:ahLst/>
            <a:cxnLst/>
            <a:rect l="l" t="t" r="r" b="b"/>
            <a:pathLst>
              <a:path w="5679173" h="4285942">
                <a:moveTo>
                  <a:pt x="0" y="0"/>
                </a:moveTo>
                <a:lnTo>
                  <a:pt x="5679173" y="0"/>
                </a:lnTo>
                <a:lnTo>
                  <a:pt x="5679173" y="4285942"/>
                </a:lnTo>
                <a:lnTo>
                  <a:pt x="0" y="4285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60" b="-176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98434" y="2261432"/>
            <a:ext cx="2665913" cy="2882068"/>
          </a:xfrm>
          <a:custGeom>
            <a:avLst/>
            <a:gdLst/>
            <a:ahLst/>
            <a:cxnLst/>
            <a:rect l="l" t="t" r="r" b="b"/>
            <a:pathLst>
              <a:path w="2665913" h="2882068">
                <a:moveTo>
                  <a:pt x="0" y="0"/>
                </a:moveTo>
                <a:lnTo>
                  <a:pt x="2665913" y="0"/>
                </a:lnTo>
                <a:lnTo>
                  <a:pt x="2665913" y="2882068"/>
                </a:lnTo>
                <a:lnTo>
                  <a:pt x="0" y="2882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71112" y="1041333"/>
            <a:ext cx="7333503" cy="216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1"/>
              </a:lnSpc>
            </a:pPr>
            <a:r>
              <a:rPr lang="en-US" sz="11094">
                <a:solidFill>
                  <a:srgbClr val="613834"/>
                </a:solidFill>
                <a:latin typeface="Sensei"/>
              </a:rPr>
              <a:t>THANK 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3850" y="5641590"/>
            <a:ext cx="7823653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613834"/>
                </a:solidFill>
                <a:latin typeface="TT Hoves Bold"/>
              </a:rPr>
              <a:t>KETAN  BOPANNA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613834"/>
                </a:solidFill>
                <a:latin typeface="TT Hoves Bold"/>
              </a:rPr>
              <a:t>RAHUL RAAVI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613834"/>
                </a:solidFill>
                <a:latin typeface="TT Hoves Bold"/>
              </a:rPr>
              <a:t>PRAVEEN SUBRAMANI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Office PowerPoint</Application>
  <PresentationFormat>Custom</PresentationFormat>
  <Paragraphs>114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Sensei</vt:lpstr>
      <vt:lpstr>Canva Sans</vt:lpstr>
      <vt:lpstr>Red Hat Display</vt:lpstr>
      <vt:lpstr>Arial</vt:lpstr>
      <vt:lpstr>Canva Sans Bold</vt:lpstr>
      <vt:lpstr>Calibri</vt:lpstr>
      <vt:lpstr>TT Hoves Bold</vt:lpstr>
      <vt:lpstr>Sensei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Industry 10</dc:title>
  <cp:lastModifiedBy>SUBRAMANI Praveen</cp:lastModifiedBy>
  <cp:revision>2</cp:revision>
  <dcterms:created xsi:type="dcterms:W3CDTF">2006-08-16T00:00:00Z</dcterms:created>
  <dcterms:modified xsi:type="dcterms:W3CDTF">2024-04-13T12:17:48Z</dcterms:modified>
  <dc:identifier>DAGB_6cO8JA</dc:identifier>
</cp:coreProperties>
</file>